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7" r:id="rId2"/>
    <p:sldId id="294" r:id="rId3"/>
    <p:sldId id="299" r:id="rId4"/>
    <p:sldId id="300" r:id="rId5"/>
    <p:sldId id="301" r:id="rId6"/>
    <p:sldId id="302" r:id="rId7"/>
    <p:sldId id="273" r:id="rId8"/>
    <p:sldId id="295" r:id="rId9"/>
    <p:sldId id="296" r:id="rId10"/>
    <p:sldId id="29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3900"/>
    <a:srgbClr val="FFFFFF"/>
    <a:srgbClr val="D43B16"/>
    <a:srgbClr val="FBEDD5"/>
    <a:srgbClr val="1B75BC"/>
    <a:srgbClr val="F3F9F5"/>
    <a:srgbClr val="6B6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102" y="330"/>
      </p:cViewPr>
      <p:guideLst>
        <p:guide orient="horz" pos="2153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3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01F1B-803D-4D62-9BA8-7D4206D9C81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5C047-DCDF-4A6C-A023-293B49847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1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FE4A-C7B9-45CC-B5C3-AD5CAF26D717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201D-FB69-4050-BBEA-304F007A1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6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9665" y="-34413"/>
            <a:ext cx="6833420" cy="6892413"/>
          </a:xfrm>
          <a:custGeom>
            <a:avLst/>
            <a:gdLst>
              <a:gd name="connsiteX0" fmla="*/ 9833 w 6833420"/>
              <a:gd name="connsiteY0" fmla="*/ 0 h 6892413"/>
              <a:gd name="connsiteX1" fmla="*/ 2959510 w 6833420"/>
              <a:gd name="connsiteY1" fmla="*/ 9833 h 6892413"/>
              <a:gd name="connsiteX2" fmla="*/ 2959510 w 6833420"/>
              <a:gd name="connsiteY2" fmla="*/ 206478 h 6892413"/>
              <a:gd name="connsiteX3" fmla="*/ 6833420 w 6833420"/>
              <a:gd name="connsiteY3" fmla="*/ 6882581 h 6892413"/>
              <a:gd name="connsiteX4" fmla="*/ 0 w 6833420"/>
              <a:gd name="connsiteY4" fmla="*/ 6892413 h 6892413"/>
              <a:gd name="connsiteX5" fmla="*/ 9833 w 6833420"/>
              <a:gd name="connsiteY5" fmla="*/ 0 h 689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3420" h="6892413">
                <a:moveTo>
                  <a:pt x="9833" y="0"/>
                </a:moveTo>
                <a:lnTo>
                  <a:pt x="2959510" y="9833"/>
                </a:lnTo>
                <a:lnTo>
                  <a:pt x="2959510" y="206478"/>
                </a:lnTo>
                <a:lnTo>
                  <a:pt x="6833420" y="6882581"/>
                </a:lnTo>
                <a:lnTo>
                  <a:pt x="0" y="6892413"/>
                </a:lnTo>
                <a:cubicBezTo>
                  <a:pt x="3278" y="4598220"/>
                  <a:pt x="6555" y="2304026"/>
                  <a:pt x="9833" y="0"/>
                </a:cubicBezTo>
                <a:close/>
              </a:path>
            </a:pathLst>
          </a:custGeom>
          <a:solidFill>
            <a:srgbClr val="D439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933" y="5960955"/>
            <a:ext cx="1812768" cy="41898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rgbClr val="D4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3"/>
          <p:cNvSpPr>
            <a:spLocks noGrp="1"/>
          </p:cNvSpPr>
          <p:nvPr>
            <p:ph type="ctrTitle" hasCustomPrompt="1"/>
          </p:nvPr>
        </p:nvSpPr>
        <p:spPr>
          <a:xfrm>
            <a:off x="1314635" y="1691153"/>
            <a:ext cx="6514731" cy="100586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2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3081554" y="5977249"/>
            <a:ext cx="5443015" cy="450195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D43900"/>
                </a:solidFill>
              </a:defRPr>
            </a:lvl1pPr>
          </a:lstStyle>
          <a:p>
            <a:pPr algn="r"/>
            <a:r>
              <a:rPr lang="en-US" sz="2400" dirty="0">
                <a:solidFill>
                  <a:schemeClr val="accent2"/>
                </a:solidFill>
              </a:rPr>
              <a:t>My Independence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13717" y="2746179"/>
            <a:ext cx="6516566" cy="877443"/>
          </a:xfrm>
        </p:spPr>
        <p:txBody>
          <a:bodyPr>
            <a:noAutofit/>
          </a:bodyPr>
          <a:lstStyle>
            <a:lvl1pPr marL="0" indent="0">
              <a:buNone/>
              <a:defRPr sz="6000"/>
            </a:lvl1pPr>
          </a:lstStyle>
          <a:p>
            <a:r>
              <a:rPr lang="en-US" b="1" dirty="0"/>
              <a:t>Heading 2</a:t>
            </a:r>
            <a:endParaRPr lang="en-GB" b="1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314450" y="3898900"/>
            <a:ext cx="6515100" cy="752475"/>
          </a:xfrm>
        </p:spPr>
        <p:txBody>
          <a:bodyPr anchor="b">
            <a:noAutofit/>
          </a:bodyPr>
          <a:lstStyle>
            <a:lvl1pPr marL="0" indent="0">
              <a:buNone/>
              <a:defRPr sz="4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3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FB65C3B3-5866-45E1-B589-1F89ED2030BE}"/>
              </a:ext>
            </a:extLst>
          </p:cNvPr>
          <p:cNvSpPr/>
          <p:nvPr userDrawn="1"/>
        </p:nvSpPr>
        <p:spPr>
          <a:xfrm>
            <a:off x="0" y="-14577"/>
            <a:ext cx="6813755" cy="6872578"/>
          </a:xfrm>
          <a:custGeom>
            <a:avLst/>
            <a:gdLst>
              <a:gd name="connsiteX0" fmla="*/ 9833 w 6833420"/>
              <a:gd name="connsiteY0" fmla="*/ 0 h 6892413"/>
              <a:gd name="connsiteX1" fmla="*/ 2959510 w 6833420"/>
              <a:gd name="connsiteY1" fmla="*/ 9833 h 6892413"/>
              <a:gd name="connsiteX2" fmla="*/ 2959510 w 6833420"/>
              <a:gd name="connsiteY2" fmla="*/ 206478 h 6892413"/>
              <a:gd name="connsiteX3" fmla="*/ 6833420 w 6833420"/>
              <a:gd name="connsiteY3" fmla="*/ 6882581 h 6892413"/>
              <a:gd name="connsiteX4" fmla="*/ 0 w 6833420"/>
              <a:gd name="connsiteY4" fmla="*/ 6892413 h 6892413"/>
              <a:gd name="connsiteX5" fmla="*/ 9833 w 6833420"/>
              <a:gd name="connsiteY5" fmla="*/ 0 h 689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3420" h="6892413">
                <a:moveTo>
                  <a:pt x="9833" y="0"/>
                </a:moveTo>
                <a:lnTo>
                  <a:pt x="2959510" y="9833"/>
                </a:lnTo>
                <a:lnTo>
                  <a:pt x="2959510" y="206478"/>
                </a:lnTo>
                <a:lnTo>
                  <a:pt x="6833420" y="6882581"/>
                </a:lnTo>
                <a:lnTo>
                  <a:pt x="0" y="6892413"/>
                </a:lnTo>
                <a:cubicBezTo>
                  <a:pt x="3278" y="4598220"/>
                  <a:pt x="6555" y="2304026"/>
                  <a:pt x="9833" y="0"/>
                </a:cubicBezTo>
                <a:close/>
              </a:path>
            </a:pathLst>
          </a:custGeom>
          <a:solidFill>
            <a:srgbClr val="D439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7863" y="1842977"/>
            <a:ext cx="7847012" cy="436117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78426" y="479394"/>
            <a:ext cx="7846449" cy="1064271"/>
          </a:xfrm>
        </p:spPr>
        <p:txBody>
          <a:bodyPr anchor="ctr">
            <a:normAutofit/>
          </a:bodyPr>
          <a:lstStyle>
            <a:lvl1pPr marL="0" indent="0">
              <a:buNone/>
              <a:defRPr sz="4200"/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3" y="1507665"/>
            <a:ext cx="9144002" cy="72000"/>
          </a:xfrm>
          <a:prstGeom prst="rect">
            <a:avLst/>
          </a:prstGeom>
          <a:solidFill>
            <a:srgbClr val="D4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3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7863" y="1842977"/>
            <a:ext cx="7847012" cy="436117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78426" y="479394"/>
            <a:ext cx="7846449" cy="1064271"/>
          </a:xfrm>
        </p:spPr>
        <p:txBody>
          <a:bodyPr anchor="ctr">
            <a:normAutofit/>
          </a:bodyPr>
          <a:lstStyle>
            <a:lvl1pPr marL="0" indent="0">
              <a:buNone/>
              <a:defRPr sz="4200"/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86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3434-7F7C-410C-8121-59131085ECED}" type="datetime1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329E-BCBA-45C4-B66D-1043E6E3E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9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14635" y="975902"/>
            <a:ext cx="6514731" cy="9144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D43900"/>
                </a:solidFill>
              </a:rPr>
              <a:t>My independence</a:t>
            </a:r>
            <a:endParaRPr lang="en-GB" sz="4000" dirty="0">
              <a:solidFill>
                <a:srgbClr val="D439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14635" y="2032760"/>
            <a:ext cx="6516566" cy="1934220"/>
          </a:xfrm>
        </p:spPr>
        <p:txBody>
          <a:bodyPr/>
          <a:lstStyle/>
          <a:p>
            <a:r>
              <a:rPr lang="en-US" sz="6500" b="1" dirty="0">
                <a:solidFill>
                  <a:schemeClr val="bg2"/>
                </a:solidFill>
              </a:rPr>
              <a:t>Learner profile questionnaire</a:t>
            </a:r>
            <a:endParaRPr lang="en-GB" sz="6500" b="1" dirty="0">
              <a:solidFill>
                <a:schemeClr val="bg2"/>
              </a:solidFill>
            </a:endParaRPr>
          </a:p>
        </p:txBody>
      </p:sp>
      <p:sp>
        <p:nvSpPr>
          <p:cNvPr id="6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B071229-B6CD-4B0C-91A2-50E5A377F49E}"/>
              </a:ext>
            </a:extLst>
          </p:cNvPr>
          <p:cNvSpPr/>
          <p:nvPr/>
        </p:nvSpPr>
        <p:spPr>
          <a:xfrm>
            <a:off x="6761527" y="5765333"/>
            <a:ext cx="1669409" cy="670543"/>
          </a:xfrm>
          <a:prstGeom prst="roundRect">
            <a:avLst>
              <a:gd name="adj" fmla="val 7010"/>
            </a:avLst>
          </a:prstGeom>
          <a:solidFill>
            <a:srgbClr val="FFFFFF"/>
          </a:solidFill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Start </a:t>
            </a:r>
            <a:r>
              <a:rPr lang="en-US" sz="2400" b="1" dirty="0">
                <a:solidFill>
                  <a:schemeClr val="bg2"/>
                </a:solidFill>
                <a:sym typeface="Wingdings" panose="05000000000000000000" pitchFamily="2" charset="2"/>
              </a:rPr>
              <a:t></a:t>
            </a:r>
            <a:endParaRPr lang="en-US" sz="2400" b="1" baseline="30000" dirty="0">
              <a:solidFill>
                <a:schemeClr val="bg2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D04B9C-9D1F-4F28-8B88-CAAD5BB7F394}"/>
              </a:ext>
            </a:extLst>
          </p:cNvPr>
          <p:cNvSpPr txBox="1">
            <a:spLocks/>
          </p:cNvSpPr>
          <p:nvPr/>
        </p:nvSpPr>
        <p:spPr>
          <a:xfrm>
            <a:off x="1316470" y="4104188"/>
            <a:ext cx="6514731" cy="67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Which course suits your learners best?</a:t>
            </a:r>
            <a:endParaRPr lang="en-GB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9475" y="268798"/>
            <a:ext cx="7985050" cy="1274867"/>
          </a:xfrm>
        </p:spPr>
        <p:txBody>
          <a:bodyPr/>
          <a:lstStyle/>
          <a:p>
            <a:pPr marL="837900" indent="-742950">
              <a:buFont typeface="+mj-lt"/>
              <a:buAutoNum type="arabicPeriod" startAt="3"/>
            </a:pPr>
            <a:r>
              <a:rPr lang="en-US" b="1" dirty="0">
                <a:solidFill>
                  <a:schemeClr val="bg2"/>
                </a:solidFill>
              </a:rPr>
              <a:t>My learners are aged…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F224CE-A722-4DAD-ACA5-F8F56F785E38}"/>
              </a:ext>
            </a:extLst>
          </p:cNvPr>
          <p:cNvSpPr/>
          <p:nvPr/>
        </p:nvSpPr>
        <p:spPr>
          <a:xfrm>
            <a:off x="9306951" y="268798"/>
            <a:ext cx="595618" cy="59561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endParaRPr lang="en-GB" b="1" dirty="0"/>
          </a:p>
        </p:txBody>
      </p:sp>
      <p:sp>
        <p:nvSpPr>
          <p:cNvPr id="10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7B3DF3C1-35BD-41A0-B425-DF8ECCDF3BC5}"/>
              </a:ext>
            </a:extLst>
          </p:cNvPr>
          <p:cNvSpPr/>
          <p:nvPr/>
        </p:nvSpPr>
        <p:spPr>
          <a:xfrm>
            <a:off x="1130490" y="2372525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11-14</a:t>
            </a:r>
            <a:endParaRPr lang="en-GB" sz="2400" dirty="0"/>
          </a:p>
        </p:txBody>
      </p:sp>
      <p:sp>
        <p:nvSpPr>
          <p:cNvPr id="11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A8AAE644-C96F-42A6-85B7-33BAC9CDE2BE}"/>
              </a:ext>
            </a:extLst>
          </p:cNvPr>
          <p:cNvSpPr/>
          <p:nvPr/>
        </p:nvSpPr>
        <p:spPr>
          <a:xfrm>
            <a:off x="1130489" y="3253608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2"/>
            </a:pPr>
            <a:r>
              <a:rPr lang="en-US" sz="2400" dirty="0"/>
              <a:t>14-16</a:t>
            </a:r>
            <a:endParaRPr lang="en-GB" sz="2400" dirty="0"/>
          </a:p>
        </p:txBody>
      </p:sp>
      <p:sp>
        <p:nvSpPr>
          <p:cNvPr id="12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BF350A5F-8C61-4458-95A6-A7F967DF2222}"/>
              </a:ext>
            </a:extLst>
          </p:cNvPr>
          <p:cNvSpPr/>
          <p:nvPr/>
        </p:nvSpPr>
        <p:spPr>
          <a:xfrm>
            <a:off x="1130490" y="4134691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3"/>
            </a:pPr>
            <a:r>
              <a:rPr lang="en-US" sz="2400" dirty="0"/>
              <a:t>14+</a:t>
            </a:r>
            <a:endParaRPr lang="en-GB" sz="2400" dirty="0"/>
          </a:p>
        </p:txBody>
      </p:sp>
      <p:sp>
        <p:nvSpPr>
          <p:cNvPr id="13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D4DC783-3554-4AC8-BB74-1891355F89D6}"/>
              </a:ext>
            </a:extLst>
          </p:cNvPr>
          <p:cNvSpPr/>
          <p:nvPr/>
        </p:nvSpPr>
        <p:spPr>
          <a:xfrm>
            <a:off x="1130490" y="5015774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/>
              <a:t>Any age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737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E0DC4C-F5CF-4CF7-A752-113D963419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4968" y="1863133"/>
            <a:ext cx="4669862" cy="33212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>
                <a:solidFill>
                  <a:schemeClr val="bg2"/>
                </a:solidFill>
              </a:rPr>
              <a:t>ASDAN recommends </a:t>
            </a:r>
            <a:r>
              <a:rPr lang="en-US" sz="3000" b="1" dirty="0">
                <a:solidFill>
                  <a:schemeClr val="accent6"/>
                </a:solidFill>
              </a:rPr>
              <a:t>Exploring Aspirations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Suitable for learners aged 11–14 with SLD (severe learning difficulties) or MLD (moderate learning difficulties).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The course curriculum supports their next stage in education through PSHE, citizenship and employability skills.</a:t>
            </a:r>
          </a:p>
        </p:txBody>
      </p:sp>
      <p:sp>
        <p:nvSpPr>
          <p:cNvPr id="5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AEC77F9F-14DA-456D-9E28-11F523C4B6D1}"/>
              </a:ext>
            </a:extLst>
          </p:cNvPr>
          <p:cNvSpPr/>
          <p:nvPr/>
        </p:nvSpPr>
        <p:spPr>
          <a:xfrm>
            <a:off x="6761527" y="5765333"/>
            <a:ext cx="1669409" cy="670543"/>
          </a:xfrm>
          <a:prstGeom prst="roundRect">
            <a:avLst>
              <a:gd name="adj" fmla="val 7010"/>
            </a:avLst>
          </a:prstGeom>
          <a:solidFill>
            <a:srgbClr val="FFFFFF"/>
          </a:solidFill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Retry </a:t>
            </a:r>
            <a:r>
              <a:rPr lang="en-US" sz="2400" b="1" dirty="0">
                <a:solidFill>
                  <a:schemeClr val="bg2"/>
                </a:solidFill>
                <a:sym typeface="Wingdings" panose="05000000000000000000" pitchFamily="2" charset="2"/>
              </a:rPr>
              <a:t></a:t>
            </a:r>
            <a:endParaRPr lang="en-US" sz="2400" b="1" baseline="30000" dirty="0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F35220-70E0-4098-8628-8AC757C946D5}"/>
              </a:ext>
            </a:extLst>
          </p:cNvPr>
          <p:cNvSpPr/>
          <p:nvPr/>
        </p:nvSpPr>
        <p:spPr>
          <a:xfrm>
            <a:off x="9290173" y="268798"/>
            <a:ext cx="595618" cy="5956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B91A4-F825-47FF-984F-F40F21A8D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9" y="1334200"/>
            <a:ext cx="2832451" cy="40111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95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629E1F5-A505-4F9C-9702-20C3231DCD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99545" y="1863133"/>
            <a:ext cx="4848837" cy="33212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>
                <a:solidFill>
                  <a:schemeClr val="bg2"/>
                </a:solidFill>
              </a:rPr>
              <a:t>ASDAN recommends </a:t>
            </a:r>
            <a:r>
              <a:rPr lang="en-US" sz="3000" b="1" dirty="0">
                <a:solidFill>
                  <a:schemeClr val="tx2"/>
                </a:solidFill>
              </a:rPr>
              <a:t>Transforming Aspirations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Suitable for learners aged 14–16 with SLD (severe learning difficulties) or </a:t>
            </a:r>
            <a:br>
              <a:rPr lang="en-US" sz="2000" dirty="0"/>
            </a:br>
            <a:r>
              <a:rPr lang="en-US" sz="2000" dirty="0"/>
              <a:t>MLD (moderate learning difficulties).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The course curriculum supports coverage of National Curriculum compulsory subjects.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1D30B0-4A3E-4DB2-A591-714E7DE3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8" y="1334200"/>
            <a:ext cx="2826533" cy="40111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808AFD2-0A6C-428A-86EF-5A7B5DFA1877}"/>
              </a:ext>
            </a:extLst>
          </p:cNvPr>
          <p:cNvSpPr/>
          <p:nvPr/>
        </p:nvSpPr>
        <p:spPr>
          <a:xfrm>
            <a:off x="9332118" y="268798"/>
            <a:ext cx="595618" cy="595618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</a:t>
            </a:r>
            <a:endParaRPr lang="en-GB" b="1" dirty="0"/>
          </a:p>
        </p:txBody>
      </p:sp>
      <p:sp>
        <p:nvSpPr>
          <p:cNvPr id="12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C9B03A08-9CFB-4C3B-9E1D-F1DBF263CC8B}"/>
              </a:ext>
            </a:extLst>
          </p:cNvPr>
          <p:cNvSpPr/>
          <p:nvPr/>
        </p:nvSpPr>
        <p:spPr>
          <a:xfrm>
            <a:off x="6761527" y="5765333"/>
            <a:ext cx="1669409" cy="670543"/>
          </a:xfrm>
          <a:prstGeom prst="roundRect">
            <a:avLst>
              <a:gd name="adj" fmla="val 7010"/>
            </a:avLst>
          </a:prstGeom>
          <a:solidFill>
            <a:srgbClr val="FFFFFF"/>
          </a:solidFill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Retry </a:t>
            </a:r>
            <a:r>
              <a:rPr lang="en-US" sz="2400" b="1" dirty="0">
                <a:solidFill>
                  <a:schemeClr val="bg2"/>
                </a:solidFill>
                <a:sym typeface="Wingdings" panose="05000000000000000000" pitchFamily="2" charset="2"/>
              </a:rPr>
              <a:t></a:t>
            </a:r>
            <a:endParaRPr lang="en-US" sz="2400" b="1" baseline="3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560D8B-5511-45F9-AD0F-CA35F50B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44" y="1017898"/>
            <a:ext cx="2820602" cy="40000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19A14F-1989-48C4-B402-982FDE7C2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0" y="1173281"/>
            <a:ext cx="2820602" cy="40111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0DB8817-26EA-4B7C-B076-DBA1AB1F54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58268" y="1863132"/>
            <a:ext cx="4567171" cy="35729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>
                <a:solidFill>
                  <a:schemeClr val="bg2"/>
                </a:solidFill>
              </a:rPr>
              <a:t>ASDAN recommends </a:t>
            </a:r>
            <a:r>
              <a:rPr lang="en-US" sz="3000" b="1" dirty="0" err="1">
                <a:solidFill>
                  <a:schemeClr val="accent1"/>
                </a:solidFill>
              </a:rPr>
              <a:t>Realising</a:t>
            </a:r>
            <a:r>
              <a:rPr lang="en-US" sz="3000" b="1" dirty="0">
                <a:solidFill>
                  <a:schemeClr val="accent1"/>
                </a:solidFill>
              </a:rPr>
              <a:t> Aspirations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Suitable for learners aged 14+ with SLD (severe learning difficulties), MLD (moderate learning difficulties) or LDD (learning difficulties and disabilities).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The course curriculum supports taking steps towards independence and planning for the future.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069A41-8B38-40A4-AE4B-8128A5E3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91" y="1334200"/>
            <a:ext cx="2822467" cy="40111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576521-6BED-4B59-896B-812F6C9C0BDF}"/>
              </a:ext>
            </a:extLst>
          </p:cNvPr>
          <p:cNvSpPr/>
          <p:nvPr/>
        </p:nvSpPr>
        <p:spPr>
          <a:xfrm>
            <a:off x="9290173" y="268798"/>
            <a:ext cx="595618" cy="5956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</a:t>
            </a:r>
            <a:endParaRPr lang="en-GB" b="1" dirty="0"/>
          </a:p>
        </p:txBody>
      </p:sp>
      <p:sp>
        <p:nvSpPr>
          <p:cNvPr id="14" name="Rounded 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6BDA95C9-B2DC-4A11-896F-C6C357A34C26}"/>
              </a:ext>
            </a:extLst>
          </p:cNvPr>
          <p:cNvSpPr/>
          <p:nvPr/>
        </p:nvSpPr>
        <p:spPr>
          <a:xfrm>
            <a:off x="6761527" y="5765333"/>
            <a:ext cx="1669409" cy="670543"/>
          </a:xfrm>
          <a:prstGeom prst="roundRect">
            <a:avLst>
              <a:gd name="adj" fmla="val 7010"/>
            </a:avLst>
          </a:prstGeom>
          <a:solidFill>
            <a:srgbClr val="FFFFFF"/>
          </a:solidFill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Retry </a:t>
            </a:r>
            <a:r>
              <a:rPr lang="en-US" sz="2400" b="1" dirty="0">
                <a:solidFill>
                  <a:schemeClr val="bg2"/>
                </a:solidFill>
                <a:sym typeface="Wingdings" panose="05000000000000000000" pitchFamily="2" charset="2"/>
              </a:rPr>
              <a:t></a:t>
            </a:r>
            <a:endParaRPr lang="en-US" sz="2400" b="1" baseline="3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17599F2-F3E8-4D9E-9D66-1028612A23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99545" y="1863133"/>
            <a:ext cx="4567171" cy="33212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>
                <a:solidFill>
                  <a:schemeClr val="bg2"/>
                </a:solidFill>
              </a:rPr>
              <a:t>ASDAN recommends </a:t>
            </a:r>
            <a:r>
              <a:rPr lang="en-US" sz="3000" b="1" dirty="0">
                <a:solidFill>
                  <a:schemeClr val="accent2"/>
                </a:solidFill>
              </a:rPr>
              <a:t>Supporting Aspirations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Suitable for learners of any age with PMLD (profound and multiple learning difficulties).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The course curriculum supports taking steps towards independence and planning for the future.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222FB-E1B7-494E-AD9E-BA65E17E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8" y="1342007"/>
            <a:ext cx="2826533" cy="39955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1DA9B5C-0239-4FC4-B5EE-3C9B3AB8D796}"/>
              </a:ext>
            </a:extLst>
          </p:cNvPr>
          <p:cNvSpPr/>
          <p:nvPr/>
        </p:nvSpPr>
        <p:spPr>
          <a:xfrm>
            <a:off x="9298562" y="268798"/>
            <a:ext cx="595618" cy="59561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endParaRPr lang="en-GB" b="1" dirty="0"/>
          </a:p>
        </p:txBody>
      </p:sp>
      <p:sp>
        <p:nvSpPr>
          <p:cNvPr id="12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37798B9D-E991-4ED9-A73E-34906EB961E0}"/>
              </a:ext>
            </a:extLst>
          </p:cNvPr>
          <p:cNvSpPr/>
          <p:nvPr/>
        </p:nvSpPr>
        <p:spPr>
          <a:xfrm>
            <a:off x="6761527" y="5765333"/>
            <a:ext cx="1669409" cy="670543"/>
          </a:xfrm>
          <a:prstGeom prst="roundRect">
            <a:avLst>
              <a:gd name="adj" fmla="val 7010"/>
            </a:avLst>
          </a:prstGeom>
          <a:solidFill>
            <a:srgbClr val="FFFFFF"/>
          </a:solidFill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Retry </a:t>
            </a:r>
            <a:r>
              <a:rPr lang="en-US" sz="2400" b="1" dirty="0">
                <a:solidFill>
                  <a:schemeClr val="bg2"/>
                </a:solidFill>
                <a:sym typeface="Wingdings" panose="05000000000000000000" pitchFamily="2" charset="2"/>
              </a:rPr>
              <a:t></a:t>
            </a:r>
            <a:endParaRPr lang="en-US" sz="2400" b="1" baseline="3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9475" y="268798"/>
            <a:ext cx="7566235" cy="1274867"/>
          </a:xfrm>
        </p:spPr>
        <p:txBody>
          <a:bodyPr>
            <a:normAutofit/>
          </a:bodyPr>
          <a:lstStyle/>
          <a:p>
            <a:pPr marL="742950" indent="-648000">
              <a:buFont typeface="+mj-lt"/>
              <a:buAutoNum type="arabicPeriod"/>
            </a:pPr>
            <a:r>
              <a:rPr lang="en-US" sz="3600" b="1" dirty="0">
                <a:solidFill>
                  <a:schemeClr val="bg2"/>
                </a:solidFill>
              </a:rPr>
              <a:t>The </a:t>
            </a:r>
            <a:r>
              <a:rPr lang="en-US" sz="3600" b="1" dirty="0" err="1">
                <a:solidFill>
                  <a:schemeClr val="bg2"/>
                </a:solidFill>
              </a:rPr>
              <a:t>PfA</a:t>
            </a:r>
            <a:r>
              <a:rPr lang="en-US" sz="3600" b="1" dirty="0">
                <a:solidFill>
                  <a:schemeClr val="bg2"/>
                </a:solidFill>
              </a:rPr>
              <a:t> course my learners are taking now is…</a:t>
            </a:r>
            <a:endParaRPr lang="en-GB" sz="3600" b="1" dirty="0">
              <a:solidFill>
                <a:schemeClr val="bg2"/>
              </a:solidFill>
            </a:endParaRPr>
          </a:p>
        </p:txBody>
      </p:sp>
      <p:sp>
        <p:nvSpPr>
          <p:cNvPr id="6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8505D1E-4ED7-4A09-A4A0-8A35E641229E}"/>
              </a:ext>
            </a:extLst>
          </p:cNvPr>
          <p:cNvSpPr/>
          <p:nvPr/>
        </p:nvSpPr>
        <p:spPr>
          <a:xfrm>
            <a:off x="1130490" y="2145784"/>
            <a:ext cx="6883018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New Horizons</a:t>
            </a:r>
            <a:endParaRPr lang="en-GB" sz="2400" dirty="0"/>
          </a:p>
        </p:txBody>
      </p:sp>
      <p:sp>
        <p:nvSpPr>
          <p:cNvPr id="7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7C87413E-8E6F-4FC6-A769-92C592946170}"/>
              </a:ext>
            </a:extLst>
          </p:cNvPr>
          <p:cNvSpPr/>
          <p:nvPr/>
        </p:nvSpPr>
        <p:spPr>
          <a:xfrm>
            <a:off x="1130490" y="2972338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2"/>
            </a:pPr>
            <a:r>
              <a:rPr lang="en-US" sz="2400" dirty="0"/>
              <a:t>Transition Challenge</a:t>
            </a:r>
            <a:endParaRPr lang="en-GB" sz="2400" dirty="0"/>
          </a:p>
        </p:txBody>
      </p:sp>
      <p:sp>
        <p:nvSpPr>
          <p:cNvPr id="8" name="Rounded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A92A9EF-E3D9-411D-A34C-7FB1E6A7B082}"/>
              </a:ext>
            </a:extLst>
          </p:cNvPr>
          <p:cNvSpPr/>
          <p:nvPr/>
        </p:nvSpPr>
        <p:spPr>
          <a:xfrm>
            <a:off x="1130489" y="3798892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3"/>
            </a:pPr>
            <a:r>
              <a:rPr lang="en-US" sz="2400" dirty="0"/>
              <a:t>Towards Independence</a:t>
            </a:r>
            <a:endParaRPr lang="en-GB" sz="2400" dirty="0"/>
          </a:p>
        </p:txBody>
      </p:sp>
      <p:sp>
        <p:nvSpPr>
          <p:cNvPr id="9" name="Rounded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C9F2713B-A1A0-4811-BEAA-D0217B4D68D4}"/>
              </a:ext>
            </a:extLst>
          </p:cNvPr>
          <p:cNvSpPr/>
          <p:nvPr/>
        </p:nvSpPr>
        <p:spPr>
          <a:xfrm>
            <a:off x="1130490" y="4625446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 err="1"/>
              <a:t>Workright</a:t>
            </a:r>
            <a:endParaRPr lang="en-GB" sz="2400" dirty="0"/>
          </a:p>
        </p:txBody>
      </p:sp>
      <p:sp>
        <p:nvSpPr>
          <p:cNvPr id="10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5036CC22-9A01-463A-9399-DA96B1C9F659}"/>
              </a:ext>
            </a:extLst>
          </p:cNvPr>
          <p:cNvSpPr/>
          <p:nvPr/>
        </p:nvSpPr>
        <p:spPr>
          <a:xfrm>
            <a:off x="1130488" y="5452002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/>
              <a:t>None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34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9475" y="268798"/>
            <a:ext cx="7985050" cy="1274867"/>
          </a:xfrm>
        </p:spPr>
        <p:txBody>
          <a:bodyPr/>
          <a:lstStyle/>
          <a:p>
            <a:pPr marL="837900" indent="-742950">
              <a:buFont typeface="+mj-lt"/>
              <a:buAutoNum type="arabicPeriod" startAt="2"/>
            </a:pPr>
            <a:r>
              <a:rPr lang="en-US" b="1" dirty="0">
                <a:solidFill>
                  <a:schemeClr val="bg2"/>
                </a:solidFill>
              </a:rPr>
              <a:t>My learners have…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6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8505D1E-4ED7-4A09-A4A0-8A35E641229E}"/>
              </a:ext>
            </a:extLst>
          </p:cNvPr>
          <p:cNvSpPr/>
          <p:nvPr/>
        </p:nvSpPr>
        <p:spPr>
          <a:xfrm>
            <a:off x="1130490" y="2363898"/>
            <a:ext cx="6883018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LDD (learning difficulties and disabilities)</a:t>
            </a:r>
            <a:endParaRPr lang="en-GB" sz="2400" dirty="0"/>
          </a:p>
        </p:txBody>
      </p:sp>
      <p:sp>
        <p:nvSpPr>
          <p:cNvPr id="7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7C87413E-8E6F-4FC6-A769-92C592946170}"/>
              </a:ext>
            </a:extLst>
          </p:cNvPr>
          <p:cNvSpPr/>
          <p:nvPr/>
        </p:nvSpPr>
        <p:spPr>
          <a:xfrm>
            <a:off x="1130490" y="3244981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2"/>
            </a:pPr>
            <a:r>
              <a:rPr lang="en-US" sz="2400" dirty="0"/>
              <a:t>MLD (moderate learning difficulties)</a:t>
            </a:r>
            <a:endParaRPr lang="en-GB" sz="2400" dirty="0"/>
          </a:p>
        </p:txBody>
      </p:sp>
      <p:sp>
        <p:nvSpPr>
          <p:cNvPr id="8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A92A9EF-E3D9-411D-A34C-7FB1E6A7B082}"/>
              </a:ext>
            </a:extLst>
          </p:cNvPr>
          <p:cNvSpPr/>
          <p:nvPr/>
        </p:nvSpPr>
        <p:spPr>
          <a:xfrm>
            <a:off x="1130489" y="4126064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3"/>
            </a:pPr>
            <a:r>
              <a:rPr lang="en-US" sz="2400" dirty="0"/>
              <a:t>SLD (severe learning difficulties)</a:t>
            </a:r>
            <a:endParaRPr lang="en-GB" sz="2400" dirty="0"/>
          </a:p>
        </p:txBody>
      </p:sp>
      <p:sp>
        <p:nvSpPr>
          <p:cNvPr id="9" name="Rounded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C9F2713B-A1A0-4811-BEAA-D0217B4D68D4}"/>
              </a:ext>
            </a:extLst>
          </p:cNvPr>
          <p:cNvSpPr/>
          <p:nvPr/>
        </p:nvSpPr>
        <p:spPr>
          <a:xfrm>
            <a:off x="1130490" y="5007146"/>
            <a:ext cx="6883019" cy="881083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/>
              <a:t>PMLD (profound and multiple learning difficulties</a:t>
            </a:r>
            <a:endParaRPr lang="en-GB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F224CE-A722-4DAD-ACA5-F8F56F785E38}"/>
              </a:ext>
            </a:extLst>
          </p:cNvPr>
          <p:cNvSpPr/>
          <p:nvPr/>
        </p:nvSpPr>
        <p:spPr>
          <a:xfrm>
            <a:off x="9340507" y="268798"/>
            <a:ext cx="595618" cy="5956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91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9475" y="268798"/>
            <a:ext cx="7985050" cy="1274867"/>
          </a:xfrm>
        </p:spPr>
        <p:txBody>
          <a:bodyPr/>
          <a:lstStyle/>
          <a:p>
            <a:pPr marL="837900" indent="-742950">
              <a:buFont typeface="+mj-lt"/>
              <a:buAutoNum type="arabicPeriod" startAt="2"/>
            </a:pPr>
            <a:r>
              <a:rPr lang="en-US" b="1" dirty="0">
                <a:solidFill>
                  <a:schemeClr val="bg2"/>
                </a:solidFill>
              </a:rPr>
              <a:t>My learners have…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6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8505D1E-4ED7-4A09-A4A0-8A35E641229E}"/>
              </a:ext>
            </a:extLst>
          </p:cNvPr>
          <p:cNvSpPr/>
          <p:nvPr/>
        </p:nvSpPr>
        <p:spPr>
          <a:xfrm>
            <a:off x="1130490" y="2363898"/>
            <a:ext cx="6883018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LDD (learning difficulties and disabilities)</a:t>
            </a:r>
            <a:endParaRPr lang="en-GB" sz="2400" dirty="0"/>
          </a:p>
        </p:txBody>
      </p:sp>
      <p:sp>
        <p:nvSpPr>
          <p:cNvPr id="7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7C87413E-8E6F-4FC6-A769-92C592946170}"/>
              </a:ext>
            </a:extLst>
          </p:cNvPr>
          <p:cNvSpPr/>
          <p:nvPr/>
        </p:nvSpPr>
        <p:spPr>
          <a:xfrm>
            <a:off x="1130490" y="3244981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2"/>
            </a:pPr>
            <a:r>
              <a:rPr lang="en-US" sz="2400" dirty="0"/>
              <a:t>MLD (moderate learning difficulties)</a:t>
            </a:r>
            <a:endParaRPr lang="en-GB" sz="2400" dirty="0"/>
          </a:p>
        </p:txBody>
      </p:sp>
      <p:sp>
        <p:nvSpPr>
          <p:cNvPr id="8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A92A9EF-E3D9-411D-A34C-7FB1E6A7B082}"/>
              </a:ext>
            </a:extLst>
          </p:cNvPr>
          <p:cNvSpPr/>
          <p:nvPr/>
        </p:nvSpPr>
        <p:spPr>
          <a:xfrm>
            <a:off x="1130489" y="4126064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3"/>
            </a:pPr>
            <a:r>
              <a:rPr lang="en-US" sz="2400" dirty="0"/>
              <a:t>SLD (severe learning difficulties)</a:t>
            </a:r>
            <a:endParaRPr lang="en-GB" sz="2400" dirty="0"/>
          </a:p>
        </p:txBody>
      </p:sp>
      <p:sp>
        <p:nvSpPr>
          <p:cNvPr id="9" name="Rounded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C9F2713B-A1A0-4811-BEAA-D0217B4D68D4}"/>
              </a:ext>
            </a:extLst>
          </p:cNvPr>
          <p:cNvSpPr/>
          <p:nvPr/>
        </p:nvSpPr>
        <p:spPr>
          <a:xfrm>
            <a:off x="1130490" y="5007146"/>
            <a:ext cx="6883019" cy="881083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/>
              <a:t>PMLD (profound and multiple learning difficulties</a:t>
            </a:r>
            <a:endParaRPr lang="en-GB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E0A3DC-72AF-4A72-A0D8-F58FAD3A1095}"/>
              </a:ext>
            </a:extLst>
          </p:cNvPr>
          <p:cNvSpPr/>
          <p:nvPr/>
        </p:nvSpPr>
        <p:spPr>
          <a:xfrm>
            <a:off x="9298562" y="268798"/>
            <a:ext cx="595618" cy="595618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285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9475" y="268798"/>
            <a:ext cx="7985050" cy="1274867"/>
          </a:xfrm>
        </p:spPr>
        <p:txBody>
          <a:bodyPr/>
          <a:lstStyle/>
          <a:p>
            <a:pPr marL="837900" indent="-742950">
              <a:buFont typeface="+mj-lt"/>
              <a:buAutoNum type="arabicPeriod" startAt="2"/>
            </a:pPr>
            <a:r>
              <a:rPr lang="en-US" b="1" dirty="0">
                <a:solidFill>
                  <a:schemeClr val="bg2"/>
                </a:solidFill>
              </a:rPr>
              <a:t>My learners have…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6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8505D1E-4ED7-4A09-A4A0-8A35E641229E}"/>
              </a:ext>
            </a:extLst>
          </p:cNvPr>
          <p:cNvSpPr/>
          <p:nvPr/>
        </p:nvSpPr>
        <p:spPr>
          <a:xfrm>
            <a:off x="1130490" y="2363898"/>
            <a:ext cx="6883018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LDD (learning difficulties and disabilities)</a:t>
            </a:r>
            <a:endParaRPr lang="en-GB" sz="2400" dirty="0"/>
          </a:p>
        </p:txBody>
      </p:sp>
      <p:sp>
        <p:nvSpPr>
          <p:cNvPr id="7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7C87413E-8E6F-4FC6-A769-92C592946170}"/>
              </a:ext>
            </a:extLst>
          </p:cNvPr>
          <p:cNvSpPr/>
          <p:nvPr/>
        </p:nvSpPr>
        <p:spPr>
          <a:xfrm>
            <a:off x="1130490" y="3244981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2"/>
            </a:pPr>
            <a:r>
              <a:rPr lang="en-US" sz="2400" dirty="0"/>
              <a:t>MLD (moderate learning difficulties)</a:t>
            </a:r>
            <a:endParaRPr lang="en-GB" sz="2400" dirty="0"/>
          </a:p>
        </p:txBody>
      </p:sp>
      <p:sp>
        <p:nvSpPr>
          <p:cNvPr id="8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A92A9EF-E3D9-411D-A34C-7FB1E6A7B082}"/>
              </a:ext>
            </a:extLst>
          </p:cNvPr>
          <p:cNvSpPr/>
          <p:nvPr/>
        </p:nvSpPr>
        <p:spPr>
          <a:xfrm>
            <a:off x="1130489" y="4126064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3"/>
            </a:pPr>
            <a:r>
              <a:rPr lang="en-US" sz="2400" dirty="0"/>
              <a:t>SLD (severe learning difficulties)</a:t>
            </a:r>
            <a:endParaRPr lang="en-GB" sz="2400" dirty="0"/>
          </a:p>
        </p:txBody>
      </p:sp>
      <p:sp>
        <p:nvSpPr>
          <p:cNvPr id="9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C9F2713B-A1A0-4811-BEAA-D0217B4D68D4}"/>
              </a:ext>
            </a:extLst>
          </p:cNvPr>
          <p:cNvSpPr/>
          <p:nvPr/>
        </p:nvSpPr>
        <p:spPr>
          <a:xfrm>
            <a:off x="1130490" y="5007146"/>
            <a:ext cx="6883019" cy="881083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/>
              <a:t>PMLD (profound and multiple learning difficulties</a:t>
            </a:r>
            <a:endParaRPr lang="en-GB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54FA01-8248-469A-9B56-B892F55E52F3}"/>
              </a:ext>
            </a:extLst>
          </p:cNvPr>
          <p:cNvSpPr/>
          <p:nvPr/>
        </p:nvSpPr>
        <p:spPr>
          <a:xfrm>
            <a:off x="9281784" y="268798"/>
            <a:ext cx="595618" cy="5956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884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9475" y="268798"/>
            <a:ext cx="7985050" cy="1274867"/>
          </a:xfrm>
        </p:spPr>
        <p:txBody>
          <a:bodyPr/>
          <a:lstStyle/>
          <a:p>
            <a:pPr marL="837900" indent="-742950">
              <a:buFont typeface="+mj-lt"/>
              <a:buAutoNum type="arabicPeriod" startAt="2"/>
            </a:pPr>
            <a:r>
              <a:rPr lang="en-US" b="1" dirty="0">
                <a:solidFill>
                  <a:schemeClr val="bg2"/>
                </a:solidFill>
              </a:rPr>
              <a:t>My learners have…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6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8505D1E-4ED7-4A09-A4A0-8A35E641229E}"/>
              </a:ext>
            </a:extLst>
          </p:cNvPr>
          <p:cNvSpPr/>
          <p:nvPr/>
        </p:nvSpPr>
        <p:spPr>
          <a:xfrm>
            <a:off x="1130490" y="2363898"/>
            <a:ext cx="6883018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LDD (learning difficulties and disabilities)</a:t>
            </a:r>
            <a:endParaRPr lang="en-GB" sz="2400" dirty="0"/>
          </a:p>
        </p:txBody>
      </p:sp>
      <p:sp>
        <p:nvSpPr>
          <p:cNvPr id="7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7C87413E-8E6F-4FC6-A769-92C592946170}"/>
              </a:ext>
            </a:extLst>
          </p:cNvPr>
          <p:cNvSpPr/>
          <p:nvPr/>
        </p:nvSpPr>
        <p:spPr>
          <a:xfrm>
            <a:off x="1130490" y="3244981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2"/>
            </a:pPr>
            <a:r>
              <a:rPr lang="en-US" sz="2400" dirty="0"/>
              <a:t>MLD (moderate learning difficulties)</a:t>
            </a:r>
            <a:endParaRPr lang="en-GB" sz="2400" dirty="0"/>
          </a:p>
        </p:txBody>
      </p:sp>
      <p:sp>
        <p:nvSpPr>
          <p:cNvPr id="8" name="Rounded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A92A9EF-E3D9-411D-A34C-7FB1E6A7B082}"/>
              </a:ext>
            </a:extLst>
          </p:cNvPr>
          <p:cNvSpPr/>
          <p:nvPr/>
        </p:nvSpPr>
        <p:spPr>
          <a:xfrm>
            <a:off x="1130489" y="4126064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3"/>
            </a:pPr>
            <a:r>
              <a:rPr lang="en-US" sz="2400" dirty="0"/>
              <a:t>SLD (severe learning difficulties)</a:t>
            </a:r>
            <a:endParaRPr lang="en-GB" sz="2400" dirty="0"/>
          </a:p>
        </p:txBody>
      </p:sp>
      <p:sp>
        <p:nvSpPr>
          <p:cNvPr id="9" name="Rounded 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C9F2713B-A1A0-4811-BEAA-D0217B4D68D4}"/>
              </a:ext>
            </a:extLst>
          </p:cNvPr>
          <p:cNvSpPr/>
          <p:nvPr/>
        </p:nvSpPr>
        <p:spPr>
          <a:xfrm>
            <a:off x="1130490" y="5007146"/>
            <a:ext cx="6883019" cy="881083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/>
              <a:t>PMLD (profound and multiple learning difficulties</a:t>
            </a:r>
            <a:endParaRPr lang="en-GB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CD7477-27D9-411F-B2BD-39D391F8A584}"/>
              </a:ext>
            </a:extLst>
          </p:cNvPr>
          <p:cNvSpPr/>
          <p:nvPr/>
        </p:nvSpPr>
        <p:spPr>
          <a:xfrm>
            <a:off x="9265006" y="268798"/>
            <a:ext cx="595618" cy="59561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291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9475" y="268798"/>
            <a:ext cx="7985050" cy="1274867"/>
          </a:xfrm>
        </p:spPr>
        <p:txBody>
          <a:bodyPr/>
          <a:lstStyle/>
          <a:p>
            <a:pPr marL="837900" indent="-742950">
              <a:buFont typeface="+mj-lt"/>
              <a:buAutoNum type="arabicPeriod" startAt="3"/>
            </a:pPr>
            <a:r>
              <a:rPr lang="en-US" b="1" dirty="0">
                <a:solidFill>
                  <a:schemeClr val="bg2"/>
                </a:solidFill>
              </a:rPr>
              <a:t>My learners are aged…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7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7C87413E-8E6F-4FC6-A769-92C592946170}"/>
              </a:ext>
            </a:extLst>
          </p:cNvPr>
          <p:cNvSpPr/>
          <p:nvPr/>
        </p:nvSpPr>
        <p:spPr>
          <a:xfrm>
            <a:off x="1130490" y="2372525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11-14</a:t>
            </a:r>
            <a:endParaRPr lang="en-GB" sz="2400" dirty="0"/>
          </a:p>
        </p:txBody>
      </p:sp>
      <p:sp>
        <p:nvSpPr>
          <p:cNvPr id="8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A92A9EF-E3D9-411D-A34C-7FB1E6A7B082}"/>
              </a:ext>
            </a:extLst>
          </p:cNvPr>
          <p:cNvSpPr/>
          <p:nvPr/>
        </p:nvSpPr>
        <p:spPr>
          <a:xfrm>
            <a:off x="1130489" y="3253608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2"/>
            </a:pPr>
            <a:r>
              <a:rPr lang="en-US" sz="2400" dirty="0"/>
              <a:t>14-16</a:t>
            </a:r>
            <a:endParaRPr lang="en-GB" sz="2400" dirty="0"/>
          </a:p>
        </p:txBody>
      </p:sp>
      <p:sp>
        <p:nvSpPr>
          <p:cNvPr id="9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C9F2713B-A1A0-4811-BEAA-D0217B4D68D4}"/>
              </a:ext>
            </a:extLst>
          </p:cNvPr>
          <p:cNvSpPr/>
          <p:nvPr/>
        </p:nvSpPr>
        <p:spPr>
          <a:xfrm>
            <a:off x="1130490" y="4134691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3"/>
            </a:pPr>
            <a:r>
              <a:rPr lang="en-US" sz="2400" dirty="0"/>
              <a:t>14+</a:t>
            </a:r>
            <a:endParaRPr lang="en-GB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F224CE-A722-4DAD-ACA5-F8F56F785E38}"/>
              </a:ext>
            </a:extLst>
          </p:cNvPr>
          <p:cNvSpPr/>
          <p:nvPr/>
        </p:nvSpPr>
        <p:spPr>
          <a:xfrm>
            <a:off x="9281784" y="268798"/>
            <a:ext cx="595618" cy="5956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  <a:endParaRPr lang="en-GB" b="1" dirty="0"/>
          </a:p>
        </p:txBody>
      </p:sp>
      <p:sp>
        <p:nvSpPr>
          <p:cNvPr id="10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8B99DF89-B0E7-4027-8112-391B500A40DB}"/>
              </a:ext>
            </a:extLst>
          </p:cNvPr>
          <p:cNvSpPr/>
          <p:nvPr/>
        </p:nvSpPr>
        <p:spPr>
          <a:xfrm>
            <a:off x="1130490" y="5015774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/>
              <a:t>Any age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08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9475" y="268798"/>
            <a:ext cx="7985050" cy="1274867"/>
          </a:xfrm>
        </p:spPr>
        <p:txBody>
          <a:bodyPr/>
          <a:lstStyle/>
          <a:p>
            <a:pPr marL="837900" indent="-742950">
              <a:buFont typeface="+mj-lt"/>
              <a:buAutoNum type="arabicPeriod" startAt="3"/>
            </a:pPr>
            <a:r>
              <a:rPr lang="en-US" b="1" dirty="0">
                <a:solidFill>
                  <a:schemeClr val="bg2"/>
                </a:solidFill>
              </a:rPr>
              <a:t>My learners are aged…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F224CE-A722-4DAD-ACA5-F8F56F785E38}"/>
              </a:ext>
            </a:extLst>
          </p:cNvPr>
          <p:cNvSpPr/>
          <p:nvPr/>
        </p:nvSpPr>
        <p:spPr>
          <a:xfrm>
            <a:off x="9491509" y="268798"/>
            <a:ext cx="595618" cy="595618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</a:t>
            </a:r>
            <a:endParaRPr lang="en-GB" b="1" dirty="0"/>
          </a:p>
        </p:txBody>
      </p:sp>
      <p:sp>
        <p:nvSpPr>
          <p:cNvPr id="10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520639E2-8C0B-4ECB-8B76-575220586620}"/>
              </a:ext>
            </a:extLst>
          </p:cNvPr>
          <p:cNvSpPr/>
          <p:nvPr/>
        </p:nvSpPr>
        <p:spPr>
          <a:xfrm>
            <a:off x="1130490" y="2372525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11-14</a:t>
            </a:r>
            <a:endParaRPr lang="en-GB" sz="2400" dirty="0"/>
          </a:p>
        </p:txBody>
      </p:sp>
      <p:sp>
        <p:nvSpPr>
          <p:cNvPr id="11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0D4F80F1-7BBE-40A6-9BE6-3F01F697FE86}"/>
              </a:ext>
            </a:extLst>
          </p:cNvPr>
          <p:cNvSpPr/>
          <p:nvPr/>
        </p:nvSpPr>
        <p:spPr>
          <a:xfrm>
            <a:off x="1130489" y="3253608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2"/>
            </a:pPr>
            <a:r>
              <a:rPr lang="en-US" sz="2400" dirty="0"/>
              <a:t>14-16</a:t>
            </a:r>
            <a:endParaRPr lang="en-GB" sz="2400" dirty="0"/>
          </a:p>
        </p:txBody>
      </p:sp>
      <p:sp>
        <p:nvSpPr>
          <p:cNvPr id="12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5AB30517-DD9F-4C6A-866E-D5BECB7FE33A}"/>
              </a:ext>
            </a:extLst>
          </p:cNvPr>
          <p:cNvSpPr/>
          <p:nvPr/>
        </p:nvSpPr>
        <p:spPr>
          <a:xfrm>
            <a:off x="1130490" y="4134691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3"/>
            </a:pPr>
            <a:r>
              <a:rPr lang="en-US" sz="2400" dirty="0"/>
              <a:t>14+</a:t>
            </a:r>
            <a:endParaRPr lang="en-GB" sz="2400" dirty="0"/>
          </a:p>
        </p:txBody>
      </p:sp>
      <p:sp>
        <p:nvSpPr>
          <p:cNvPr id="13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7FC603F2-097C-4172-8B82-5D222B949971}"/>
              </a:ext>
            </a:extLst>
          </p:cNvPr>
          <p:cNvSpPr/>
          <p:nvPr/>
        </p:nvSpPr>
        <p:spPr>
          <a:xfrm>
            <a:off x="1130490" y="5015774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/>
              <a:t>Any age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12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9475" y="268798"/>
            <a:ext cx="7985050" cy="1274867"/>
          </a:xfrm>
        </p:spPr>
        <p:txBody>
          <a:bodyPr/>
          <a:lstStyle/>
          <a:p>
            <a:pPr marL="837900" indent="-742950">
              <a:buFont typeface="+mj-lt"/>
              <a:buAutoNum type="arabicPeriod" startAt="3"/>
            </a:pPr>
            <a:r>
              <a:rPr lang="en-US" b="1" dirty="0">
                <a:solidFill>
                  <a:schemeClr val="bg2"/>
                </a:solidFill>
              </a:rPr>
              <a:t>My learners are aged…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F224CE-A722-4DAD-ACA5-F8F56F785E38}"/>
              </a:ext>
            </a:extLst>
          </p:cNvPr>
          <p:cNvSpPr/>
          <p:nvPr/>
        </p:nvSpPr>
        <p:spPr>
          <a:xfrm>
            <a:off x="9332118" y="268798"/>
            <a:ext cx="595618" cy="5956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</a:t>
            </a:r>
            <a:endParaRPr lang="en-GB" b="1" dirty="0"/>
          </a:p>
        </p:txBody>
      </p:sp>
      <p:sp>
        <p:nvSpPr>
          <p:cNvPr id="10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AA3CB1EE-35E9-47D5-B058-74741AA4B591}"/>
              </a:ext>
            </a:extLst>
          </p:cNvPr>
          <p:cNvSpPr/>
          <p:nvPr/>
        </p:nvSpPr>
        <p:spPr>
          <a:xfrm>
            <a:off x="1130490" y="2372525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11-14</a:t>
            </a:r>
            <a:endParaRPr lang="en-GB" sz="2400" dirty="0"/>
          </a:p>
        </p:txBody>
      </p:sp>
      <p:sp>
        <p:nvSpPr>
          <p:cNvPr id="11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C65BE577-DB6A-44C6-B8BA-75EAB76EDA6E}"/>
              </a:ext>
            </a:extLst>
          </p:cNvPr>
          <p:cNvSpPr/>
          <p:nvPr/>
        </p:nvSpPr>
        <p:spPr>
          <a:xfrm>
            <a:off x="1130489" y="3253608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2"/>
            </a:pPr>
            <a:r>
              <a:rPr lang="en-US" sz="2400" dirty="0"/>
              <a:t>14-16</a:t>
            </a:r>
            <a:endParaRPr lang="en-GB" sz="2400" dirty="0"/>
          </a:p>
        </p:txBody>
      </p:sp>
      <p:sp>
        <p:nvSpPr>
          <p:cNvPr id="12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3F5FFEF3-A0A8-4C30-A13D-76D1491B9BBE}"/>
              </a:ext>
            </a:extLst>
          </p:cNvPr>
          <p:cNvSpPr/>
          <p:nvPr/>
        </p:nvSpPr>
        <p:spPr>
          <a:xfrm>
            <a:off x="1130490" y="4134691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3"/>
            </a:pPr>
            <a:r>
              <a:rPr lang="en-US" sz="2400" dirty="0"/>
              <a:t>14+</a:t>
            </a:r>
            <a:endParaRPr lang="en-GB" sz="2400" dirty="0"/>
          </a:p>
        </p:txBody>
      </p:sp>
      <p:sp>
        <p:nvSpPr>
          <p:cNvPr id="13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BD0A2B11-4B91-4FC7-BDB0-40070C802F1C}"/>
              </a:ext>
            </a:extLst>
          </p:cNvPr>
          <p:cNvSpPr/>
          <p:nvPr/>
        </p:nvSpPr>
        <p:spPr>
          <a:xfrm>
            <a:off x="1130490" y="5015774"/>
            <a:ext cx="6883019" cy="560542"/>
          </a:xfrm>
          <a:prstGeom prst="roundRect">
            <a:avLst/>
          </a:prstGeom>
          <a:ln>
            <a:solidFill>
              <a:srgbClr val="D43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lphaLcParenR" startAt="4"/>
            </a:pPr>
            <a:r>
              <a:rPr lang="en-US" sz="2400" dirty="0"/>
              <a:t>Any age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045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DP">
      <a:dk1>
        <a:sysClr val="windowText" lastClr="000000"/>
      </a:dk1>
      <a:lt1>
        <a:sysClr val="window" lastClr="FFFFFF"/>
      </a:lt1>
      <a:dk2>
        <a:srgbClr val="1B75BC"/>
      </a:dk2>
      <a:lt2>
        <a:srgbClr val="3C3C3B"/>
      </a:lt2>
      <a:accent1>
        <a:srgbClr val="92278F"/>
      </a:accent1>
      <a:accent2>
        <a:srgbClr val="C82454"/>
      </a:accent2>
      <a:accent3>
        <a:srgbClr val="E82625"/>
      </a:accent3>
      <a:accent4>
        <a:srgbClr val="EAA42C"/>
      </a:accent4>
      <a:accent5>
        <a:srgbClr val="0D8236"/>
      </a:accent5>
      <a:accent6>
        <a:srgbClr val="00A79D"/>
      </a:accent6>
      <a:hlink>
        <a:srgbClr val="1B75BC"/>
      </a:hlink>
      <a:folHlink>
        <a:srgbClr val="9227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369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My independence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Harris</dc:creator>
  <cp:lastModifiedBy>Jessica Harris</cp:lastModifiedBy>
  <cp:revision>121</cp:revision>
  <dcterms:created xsi:type="dcterms:W3CDTF">2021-01-27T16:02:29Z</dcterms:created>
  <dcterms:modified xsi:type="dcterms:W3CDTF">2022-03-07T13:01:35Z</dcterms:modified>
</cp:coreProperties>
</file>